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1"/>
  </p:notesMasterIdLst>
  <p:sldIdLst>
    <p:sldId id="270" r:id="rId5"/>
    <p:sldId id="287" r:id="rId6"/>
    <p:sldId id="295" r:id="rId7"/>
    <p:sldId id="299" r:id="rId8"/>
    <p:sldId id="288" r:id="rId9"/>
    <p:sldId id="300" r:id="rId10"/>
    <p:sldId id="289" r:id="rId11"/>
    <p:sldId id="298" r:id="rId12"/>
    <p:sldId id="302" r:id="rId13"/>
    <p:sldId id="297" r:id="rId14"/>
    <p:sldId id="303" r:id="rId15"/>
    <p:sldId id="296" r:id="rId16"/>
    <p:sldId id="290" r:id="rId17"/>
    <p:sldId id="291" r:id="rId18"/>
    <p:sldId id="294" r:id="rId19"/>
    <p:sldId id="293" r:id="rId20"/>
  </p:sldIdLst>
  <p:sldSz cx="9144000" cy="6858000" type="screen4x3"/>
  <p:notesSz cx="6858000" cy="9144000"/>
  <p:embeddedFontLst>
    <p:embeddedFont>
      <p:font typeface="メイリオ" panose="020B0604030504040204" pitchFamily="34" charset="-128"/>
      <p:regular r:id="rId22"/>
      <p:bold r:id="rId23"/>
      <p:italic r:id="rId24"/>
      <p:boldItalic r:id="rId25"/>
    </p:embeddedFont>
    <p:embeddedFont>
      <p:font typeface="游ゴシック" panose="020B0400000000000000" pitchFamily="34" charset="-128"/>
      <p:regular r:id="rId26"/>
      <p:bold r:id="rId27"/>
    </p:embeddedFont>
    <p:embeddedFont>
      <p:font typeface="Bahnschrift Condensed" panose="020B0604020202020204" charset="0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C80"/>
    <a:srgbClr val="4472C4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8AE6E-F974-4BA5-A3EB-F6A99E32FEC7}" v="1765" dt="2020-01-28T10:30:22.619"/>
    <p1510:client id="{FA1F2032-0AAB-12A3-661A-35A57ABE6901}" v="4" dt="2020-01-28T07:21:15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63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9180"/>
              </p:ext>
            </p:extLst>
          </p:nvPr>
        </p:nvGraphicFramePr>
        <p:xfrm>
          <a:off x="599845" y="969361"/>
          <a:ext cx="6144578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2019.01.27</a:t>
                      </a:r>
                      <a:endParaRPr kumimoji="1" lang="ja-JP" altLang="en-US" sz="800" dirty="0"/>
                    </a:p>
                    <a:p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 dirty="0"/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ガチャのピックアップについて記載（鈴木）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p.6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ガチャ一覧画面を追加（鈴木）</a:t>
                      </a:r>
                      <a:endParaRPr kumimoji="1" lang="en-US" altLang="ja-JP" sz="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p.7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2019.01.28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ガチャチケットについて追記（鈴木）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p.10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ガチャスタンプ確認画面について記載（鈴木）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7771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●スタンプカード確認ウィンドウ</a:t>
            </a:r>
            <a:endParaRPr kumimoji="1" lang="en-US" altLang="ja-JP" sz="1400" b="1" dirty="0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33910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●ガチャ確認ダイアログ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1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7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F1B7611C-CDDA-428B-B65F-EA753CD4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9" y="1198846"/>
            <a:ext cx="2479906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●ガチャ詳細ダイアログ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82229"/>
              </p:ext>
            </p:extLst>
          </p:nvPr>
        </p:nvGraphicFramePr>
        <p:xfrm>
          <a:off x="3712552" y="1200656"/>
          <a:ext cx="5112601" cy="182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レア度別排出確率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レア度ごとの排出率を表示させる。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キャラ別排出確率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キャラごとの排出率を表示させる。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アイコンタップで各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カード詳細に遷移させる。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表示エリアが入りきらない場合、スクロールバーを表示してスクロールで表示できるようにする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276085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484408" y="2891656"/>
            <a:ext cx="679729" cy="25362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F56E3BE-4DD4-42EA-A813-0A00BE03D805}"/>
              </a:ext>
            </a:extLst>
          </p:cNvPr>
          <p:cNvSpPr txBox="1"/>
          <p:nvPr/>
        </p:nvSpPr>
        <p:spPr>
          <a:xfrm>
            <a:off x="3164137" y="331275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0735C03-E2C6-4052-BEE5-ED357BB9BABC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2553419" y="3443563"/>
            <a:ext cx="610718" cy="2548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37812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247D7D-4837-486A-BE3D-2F1BA9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" y="1198847"/>
            <a:ext cx="2493569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ja-JP" altLang="en-US" sz="1400" b="1">
                <a:latin typeface="+mn-ea"/>
              </a:rPr>
              <a:t>獲得カード表示画面</a:t>
            </a:r>
            <a:endParaRPr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0475"/>
              </p:ext>
            </p:extLst>
          </p:nvPr>
        </p:nvGraphicFramePr>
        <p:xfrm>
          <a:off x="3912577" y="1129723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SKIP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11306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80361" y="1243874"/>
            <a:ext cx="283776" cy="17287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15913" y="2583640"/>
            <a:ext cx="948224" cy="5055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172531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0361" y="1856124"/>
            <a:ext cx="283776" cy="2220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91845" y="2697967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23640" y="2980742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2141531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2390970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415419" y="1510359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91845" y="1759272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591845" y="3602757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823640" y="3823986"/>
            <a:ext cx="6148660" cy="86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 dirty="0">
                <a:latin typeface="メイリオ"/>
                <a:ea typeface="メイリオ"/>
              </a:rPr>
              <a:t>1日1</a:t>
            </a:r>
            <a:r>
              <a:rPr lang="ja-JP" altLang="en-US" sz="1000" dirty="0">
                <a:latin typeface="メイリオ"/>
                <a:ea typeface="メイリオ"/>
              </a:rPr>
              <a:t>回限定でひけるガチャ。1回ガチャと10連ガチャが存在する。</a:t>
            </a:r>
            <a:r>
              <a:rPr lang="ja-JP" altLang="en-US" sz="1000" dirty="0"/>
              <a:t>レアリティの高いカードの排出率はかなり低い</a:t>
            </a:r>
            <a:r>
              <a:rPr lang="ja-JP" altLang="en-US" sz="1050" dirty="0"/>
              <a:t>。</a:t>
            </a:r>
            <a:endParaRPr lang="en-US" altLang="ja-JP" sz="1050" dirty="0"/>
          </a:p>
          <a:p>
            <a:r>
              <a:rPr lang="ja-JP" altLang="en-US" sz="1050" dirty="0">
                <a:latin typeface="メイリオ"/>
                <a:ea typeface="メイリオ"/>
              </a:rPr>
              <a:t>想定）★５→</a:t>
            </a:r>
            <a:r>
              <a:rPr lang="en-US" altLang="ja-JP" sz="1050" dirty="0">
                <a:latin typeface="メイリオ"/>
                <a:ea typeface="メイリオ"/>
              </a:rPr>
              <a:t>1%</a:t>
            </a:r>
            <a:r>
              <a:rPr lang="ja-JP" altLang="en-US" sz="1050" dirty="0">
                <a:latin typeface="メイリオ"/>
                <a:ea typeface="メイリオ"/>
              </a:rPr>
              <a:t>　★４→</a:t>
            </a:r>
            <a:r>
              <a:rPr lang="en-US" altLang="ja-JP" sz="1050" dirty="0">
                <a:latin typeface="メイリオ"/>
                <a:ea typeface="メイリオ"/>
              </a:rPr>
              <a:t>15</a:t>
            </a:r>
            <a:r>
              <a:rPr lang="ja-JP" altLang="en-US" sz="1050" dirty="0">
                <a:latin typeface="メイリオ"/>
                <a:ea typeface="メイリオ"/>
              </a:rPr>
              <a:t>％　★３→</a:t>
            </a:r>
            <a:r>
              <a:rPr lang="en-US" altLang="ja-JP" sz="1050" dirty="0">
                <a:latin typeface="メイリオ"/>
                <a:ea typeface="メイリオ"/>
              </a:rPr>
              <a:t>84</a:t>
            </a:r>
            <a:r>
              <a:rPr lang="ja-JP" altLang="en-US" sz="1050" dirty="0">
                <a:latin typeface="メイリオ"/>
                <a:ea typeface="メイリオ"/>
              </a:rPr>
              <a:t>％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ja-JP" altLang="en-US" sz="1000" dirty="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 dirty="0">
                <a:latin typeface="メイリオ"/>
                <a:ea typeface="メイリオ"/>
              </a:rPr>
              <a:t>スタンプカードは無し</a:t>
            </a:r>
            <a:endParaRPr lang="en-US" altLang="ja-JP" sz="1000" dirty="0">
              <a:latin typeface="メイリオ"/>
              <a:ea typeface="メイリオ"/>
            </a:endParaRPr>
          </a:p>
          <a:p>
            <a:endParaRPr lang="ja-JP" altLang="en-US" sz="1000" dirty="0">
              <a:latin typeface="メイリオ"/>
              <a:ea typeface="メイリオ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591845" y="4634000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4</a:t>
            </a:r>
            <a:r>
              <a:rPr kumimoji="1" lang="ja-JP" altLang="en-US" sz="1200" b="1" dirty="0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823640" y="4855229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 dirty="0"/>
              <a:t>有償クリスタルのみで引ける</a:t>
            </a:r>
            <a:r>
              <a:rPr lang="en-US" altLang="ja-JP" sz="1000" dirty="0"/>
              <a:t>10</a:t>
            </a:r>
            <a:r>
              <a:rPr lang="ja-JP" altLang="en-US" sz="1000" dirty="0"/>
              <a:t>連ガチャ。回数制限を設ける　</a:t>
            </a:r>
            <a:r>
              <a:rPr lang="en-US" altLang="ja-JP" sz="1000" dirty="0">
                <a:solidFill>
                  <a:srgbClr val="FF0000"/>
                </a:solidFill>
              </a:rPr>
              <a:t>※</a:t>
            </a:r>
            <a:r>
              <a:rPr lang="ja-JP" altLang="en-US" sz="1000" dirty="0"/>
              <a:t>要調整</a:t>
            </a:r>
            <a:endParaRPr lang="en-US" altLang="ja-JP" sz="1000" dirty="0"/>
          </a:p>
          <a:p>
            <a:r>
              <a:rPr lang="ja-JP" altLang="en-US" sz="1000" dirty="0"/>
              <a:t>他のガチャよりもクリスタルの消費量を多いが、ピックアップされているカードが確定で排出される。</a:t>
            </a:r>
            <a:endParaRPr lang="en-US" altLang="ja-JP" sz="1000" dirty="0"/>
          </a:p>
          <a:p>
            <a:r>
              <a:rPr lang="ja-JP" altLang="en-US" sz="1000" dirty="0"/>
              <a:t>（他の★</a:t>
            </a:r>
            <a:r>
              <a:rPr lang="en-US" altLang="ja-JP" sz="1000" dirty="0"/>
              <a:t>5</a:t>
            </a:r>
            <a:r>
              <a:rPr lang="ja-JP" altLang="en-US" sz="1000" dirty="0"/>
              <a:t>も排出率が高い）</a:t>
            </a:r>
            <a:endParaRPr lang="en-US" altLang="ja-JP" sz="1000" dirty="0"/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●ガチャチケットについて</a:t>
            </a: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 dirty="0">
                <a:solidFill>
                  <a:srgbClr val="FF0000"/>
                </a:solidFill>
                <a:latin typeface="+mn-ea"/>
              </a:rPr>
              <a:t>20200128</a:t>
            </a:r>
            <a:r>
              <a:rPr kumimoji="1" lang="ja-JP" altLang="en-US" sz="1400" b="1" dirty="0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 dirty="0">
                <a:latin typeface="メイリオ"/>
                <a:ea typeface="メイリオ"/>
              </a:rPr>
              <a:t>ガチャチケットの種類は</a:t>
            </a:r>
            <a:r>
              <a:rPr lang="en-US" altLang="ja-JP" sz="1000" dirty="0">
                <a:latin typeface="メイリオ"/>
                <a:ea typeface="メイリオ"/>
              </a:rPr>
              <a:t>1</a:t>
            </a:r>
            <a:r>
              <a:rPr lang="ja-JP" altLang="en-US" sz="1000" dirty="0">
                <a:latin typeface="メイリオ"/>
                <a:ea typeface="メイリオ"/>
              </a:rPr>
              <a:t>回ガチャチケットのみとする。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en-US" altLang="ja-JP" sz="1000" dirty="0">
                <a:latin typeface="メイリオ"/>
                <a:ea typeface="メイリオ"/>
              </a:rPr>
              <a:t>1</a:t>
            </a:r>
            <a:r>
              <a:rPr lang="ja-JP" altLang="en-US" sz="1000" dirty="0">
                <a:latin typeface="メイリオ"/>
                <a:ea typeface="メイリオ"/>
              </a:rPr>
              <a:t>回ガチャチケットを</a:t>
            </a:r>
            <a:r>
              <a:rPr lang="en-US" altLang="ja-JP" sz="1000" dirty="0">
                <a:latin typeface="メイリオ"/>
                <a:ea typeface="メイリオ"/>
              </a:rPr>
              <a:t>10</a:t>
            </a:r>
            <a:r>
              <a:rPr lang="ja-JP" altLang="en-US" sz="1000" dirty="0">
                <a:latin typeface="メイリオ"/>
                <a:ea typeface="メイリオ"/>
              </a:rPr>
              <a:t>枚以上所持している場合チケット</a:t>
            </a:r>
            <a:r>
              <a:rPr lang="en-US" altLang="ja-JP" sz="1000" dirty="0">
                <a:latin typeface="メイリオ"/>
                <a:ea typeface="メイリオ"/>
              </a:rPr>
              <a:t>10</a:t>
            </a:r>
            <a:r>
              <a:rPr lang="ja-JP" altLang="en-US" sz="1000" dirty="0">
                <a:latin typeface="メイリオ"/>
                <a:ea typeface="メイリオ"/>
              </a:rPr>
              <a:t>枚を消費することで</a:t>
            </a:r>
            <a:r>
              <a:rPr lang="en-US" altLang="ja-JP" sz="1000" dirty="0">
                <a:latin typeface="メイリオ"/>
                <a:ea typeface="メイリオ"/>
              </a:rPr>
              <a:t>10</a:t>
            </a:r>
            <a:r>
              <a:rPr lang="ja-JP" altLang="en-US" sz="1000" dirty="0">
                <a:latin typeface="メイリオ"/>
                <a:ea typeface="メイリオ"/>
              </a:rPr>
              <a:t>連ガチャを回すことが出来る。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 dirty="0">
                <a:latin typeface="メイリオ"/>
                <a:ea typeface="メイリオ"/>
              </a:rPr>
              <a:t>チケットで</a:t>
            </a:r>
            <a:r>
              <a:rPr lang="en-US" altLang="ja-JP" sz="1000" dirty="0">
                <a:latin typeface="メイリオ"/>
                <a:ea typeface="メイリオ"/>
              </a:rPr>
              <a:t>10</a:t>
            </a:r>
            <a:r>
              <a:rPr lang="ja-JP" altLang="en-US" sz="1000" dirty="0">
                <a:latin typeface="メイリオ"/>
                <a:ea typeface="メイリオ"/>
              </a:rPr>
              <a:t>連を引いた際はスタンプは押されない</a:t>
            </a:r>
            <a:endParaRPr lang="en-US" altLang="ja-JP" sz="1000" dirty="0">
              <a:latin typeface="メイリオ"/>
              <a:ea typeface="メイリオ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 dirty="0"/>
              <a:t>ガチャチケットにイベント限定等の種類が追加される可能性あり</a:t>
            </a:r>
            <a:endParaRPr lang="en-US" altLang="ja-JP" sz="400" dirty="0">
              <a:latin typeface="メイリオ"/>
              <a:ea typeface="メイリオ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n-ea"/>
              </a:rPr>
              <a:t>・チケットの入手方法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 dirty="0">
                <a:latin typeface="+mn-ea"/>
              </a:rPr>
              <a:t>チケットはショップで購入することはできず、基本運営やイベント等での配布で入手する。</a:t>
            </a:r>
            <a:endParaRPr lang="en-US" altLang="ja-JP" sz="1000" dirty="0"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●ガチャの抽選方法について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591845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n-ea"/>
              </a:rPr>
              <a:t>抽選例）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回目：レア度確定の抽選確立</a:t>
            </a:r>
            <a:endParaRPr lang="en-US" altLang="ja-JP" sz="1000">
              <a:latin typeface="+mn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2</a:t>
            </a:r>
            <a:r>
              <a:rPr lang="ja-JP" altLang="en-US" sz="1000">
                <a:latin typeface="+mn-ea"/>
              </a:rPr>
              <a:t>回目：レア度内の各カードの抽選確立</a:t>
            </a:r>
            <a:endParaRPr lang="en-US" altLang="ja-JP" sz="1000">
              <a:latin typeface="+mn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●確定ガチャについて</a:t>
            </a:r>
            <a:endParaRPr kumimoji="1" lang="en-US" altLang="ja-JP" sz="1400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n-ea"/>
            </a:endParaRPr>
          </a:p>
          <a:p>
            <a:endParaRPr lang="en-US" altLang="ja-JP" sz="1000">
              <a:latin typeface="+mn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●スタンプについて</a:t>
            </a:r>
            <a:endParaRPr kumimoji="1" lang="en-US" altLang="ja-JP" sz="14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/>
              <a:t>期間内にクリスタルで</a:t>
            </a:r>
            <a:r>
              <a:rPr lang="en-US" altLang="ja-JP" sz="1000" dirty="0"/>
              <a:t>10</a:t>
            </a:r>
            <a:r>
              <a:rPr lang="ja-JP" altLang="en-US" sz="1000" dirty="0"/>
              <a:t>連ガチャを引くごとに該当ガチャのスタンプを</a:t>
            </a:r>
            <a:r>
              <a:rPr lang="en-US" altLang="ja-JP" sz="1000" dirty="0"/>
              <a:t>1</a:t>
            </a:r>
            <a:r>
              <a:rPr lang="ja-JP" altLang="en-US" sz="1000" dirty="0"/>
              <a:t>つ押す。</a:t>
            </a:r>
            <a:endParaRPr lang="en-US" altLang="ja-JP" sz="1000" dirty="0"/>
          </a:p>
          <a:p>
            <a:r>
              <a:rPr lang="en-US" altLang="ja-JP" sz="1000" dirty="0"/>
              <a:t>※</a:t>
            </a:r>
            <a:r>
              <a:rPr lang="ja-JP" altLang="en-US" sz="1000" dirty="0"/>
              <a:t>チケット消費ではスタンプを押さない。</a:t>
            </a:r>
            <a:endParaRPr lang="en-US" altLang="ja-JP" sz="1000" dirty="0"/>
          </a:p>
          <a:p>
            <a:r>
              <a:rPr lang="ja-JP" altLang="en-US" sz="1000" dirty="0"/>
              <a:t>スタンプが一定数溜まると確定で報酬を与える。</a:t>
            </a:r>
            <a:endParaRPr lang="en-US" altLang="ja-JP" sz="1000" dirty="0"/>
          </a:p>
          <a:p>
            <a:r>
              <a:rPr lang="ja-JP" altLang="en-US" sz="1000" dirty="0"/>
              <a:t>与えたアイテムは直接配布される。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10</a:t>
            </a:r>
            <a:r>
              <a:rPr lang="ja-JP" altLang="en-US" sz="1000" dirty="0"/>
              <a:t>個スタンプが押された場合</a:t>
            </a:r>
            <a:r>
              <a:rPr lang="en-US" altLang="ja-JP" sz="1000" dirty="0"/>
              <a:t>2</a:t>
            </a:r>
            <a:r>
              <a:rPr lang="ja-JP" altLang="en-US" sz="1000" dirty="0"/>
              <a:t>枚目のカードへ移る。</a:t>
            </a:r>
            <a:endParaRPr lang="en-US" altLang="ja-JP" sz="1000" dirty="0"/>
          </a:p>
          <a:p>
            <a:r>
              <a:rPr kumimoji="1" lang="ja-JP" altLang="en-US" sz="1000" dirty="0"/>
              <a:t>スタンプの内容は各カードごとで設定できるようにする。</a:t>
            </a:r>
            <a:endParaRPr kumimoji="1" lang="en-US" altLang="ja-JP" sz="1000" dirty="0"/>
          </a:p>
          <a:p>
            <a:r>
              <a:rPr lang="ja-JP" altLang="en-US" sz="1000" dirty="0"/>
              <a:t>カードは上限</a:t>
            </a:r>
            <a:r>
              <a:rPr lang="en-US" altLang="ja-JP" sz="1000" dirty="0"/>
              <a:t>10</a:t>
            </a:r>
            <a:r>
              <a:rPr lang="ja-JP" altLang="en-US" sz="1000" dirty="0"/>
              <a:t>枚とし、</a:t>
            </a:r>
            <a:r>
              <a:rPr lang="en-US" altLang="ja-JP" sz="1000" dirty="0"/>
              <a:t>11</a:t>
            </a:r>
            <a:r>
              <a:rPr lang="ja-JP" altLang="en-US" sz="1000" dirty="0"/>
              <a:t>枚目に移る場合は再度</a:t>
            </a:r>
            <a:r>
              <a:rPr lang="en-US" altLang="ja-JP" sz="1000" dirty="0"/>
              <a:t>1</a:t>
            </a:r>
            <a:r>
              <a:rPr lang="ja-JP" altLang="en-US" sz="1000" dirty="0"/>
              <a:t>枚目のカードの内容にする。</a:t>
            </a:r>
            <a:endParaRPr lang="en-US" altLang="ja-JP" sz="1000" dirty="0"/>
          </a:p>
          <a:p>
            <a:r>
              <a:rPr lang="en-US" altLang="ja-JP" sz="1000" dirty="0"/>
              <a:t>※</a:t>
            </a:r>
            <a:r>
              <a:rPr lang="ja-JP" altLang="en-US" sz="1000" dirty="0"/>
              <a:t>〇枚目は増え続ける</a:t>
            </a:r>
            <a:endParaRPr lang="en-US" altLang="ja-JP" sz="1000" dirty="0"/>
          </a:p>
          <a:p>
            <a:r>
              <a:rPr lang="ja-JP" altLang="en-US" sz="1000" dirty="0"/>
              <a:t>期間が過ぎた場合、リセットさせる。期限は各カードによって異なる想定。</a:t>
            </a:r>
            <a:endParaRPr lang="en-US" altLang="ja-JP" sz="1000" dirty="0"/>
          </a:p>
          <a:p>
            <a:r>
              <a:rPr lang="ja-JP" altLang="en-US" sz="1000" dirty="0"/>
              <a:t>ユーザーがアイテムを選択して受け取るようなものはない。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>
                <a:solidFill>
                  <a:srgbClr val="FF0000"/>
                </a:solidFill>
              </a:rPr>
              <a:t>※</a:t>
            </a:r>
            <a:r>
              <a:rPr lang="ja-JP" altLang="en-US" sz="1000" dirty="0"/>
              <a:t>欠片はスタンプの中に入れない</a:t>
            </a:r>
            <a:endParaRPr lang="en-US" altLang="ja-JP" sz="1000" dirty="0"/>
          </a:p>
          <a:p>
            <a:endParaRPr lang="en-US" altLang="ja-JP" sz="4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n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n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n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n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n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n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35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pic>
        <p:nvPicPr>
          <p:cNvPr id="16" name="図 15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CA4D1D72-0351-452F-AB67-C8A69708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9" y="4460853"/>
            <a:ext cx="921647" cy="1640921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470925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/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●画面遷移</a:t>
            </a:r>
            <a:endParaRPr kumimoji="1" lang="en-US" altLang="ja-JP" sz="1400" b="1">
              <a:latin typeface="+mn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495726" y="2363511"/>
            <a:ext cx="519088" cy="26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2933425" y="2364894"/>
            <a:ext cx="35713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84942" y="3199107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ガチャトップ画面</a:t>
            </a:r>
            <a:endParaRPr lang="en-US" altLang="ja-JP" sz="900"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1721962" y="3228945"/>
            <a:ext cx="170890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ガチャ確認ダイアログ</a:t>
            </a:r>
            <a:endParaRPr lang="en-US" altLang="ja-JP" sz="900">
              <a:latin typeface="+mn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6927623" y="3209848"/>
            <a:ext cx="1619982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ガチャ結果一覧画面</a:t>
            </a:r>
            <a:endParaRPr lang="en-US" altLang="ja-JP" sz="1000">
              <a:latin typeface="+mn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4531944" y="3271727"/>
            <a:ext cx="12607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ガチャ演出画面</a:t>
            </a:r>
            <a:endParaRPr lang="en-US" altLang="ja-JP" sz="900">
              <a:latin typeface="+mn-ea"/>
            </a:endParaRPr>
          </a:p>
          <a:p>
            <a:r>
              <a:rPr lang="en-US" altLang="ja-JP" sz="800">
                <a:latin typeface="+mn-ea"/>
              </a:rPr>
              <a:t>※</a:t>
            </a:r>
            <a:r>
              <a:rPr lang="ja-JP" altLang="en-US" sz="800">
                <a:latin typeface="+mn-ea"/>
              </a:rPr>
              <a:t>要相談</a:t>
            </a:r>
            <a:endParaRPr lang="en-US" altLang="ja-JP" sz="900">
              <a:latin typeface="+mn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1569764" y="6098964"/>
            <a:ext cx="14733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ガチャ詳細ダイアログ</a:t>
            </a:r>
            <a:endParaRPr lang="en-US" altLang="ja-JP" sz="900">
              <a:latin typeface="+mn-ea"/>
            </a:endParaRPr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16" idx="1"/>
          </p:cNvCxnSpPr>
          <p:nvPr/>
        </p:nvCxnSpPr>
        <p:spPr>
          <a:xfrm rot="16200000" flipH="1">
            <a:off x="37563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4166872" y="2098341"/>
            <a:ext cx="38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440539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</a:rPr>
              <a:t>FI</a:t>
            </a:r>
            <a:endParaRPr lang="ja-JP" altLang="en-US" sz="100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14" y="1553868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3042030" y="3233211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ガチャスタンプ押印画面</a:t>
            </a:r>
            <a:endParaRPr lang="en-US" altLang="ja-JP" sz="90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559" y="1548135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793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3572" y="3233211"/>
            <a:ext cx="155952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獲得カード表示画面</a:t>
            </a:r>
            <a:endParaRPr lang="en-US" altLang="ja-JP" sz="900">
              <a:latin typeface="+mn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6335518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×1or10</a:t>
            </a:r>
            <a:endParaRPr lang="ja-JP" altLang="en-US" sz="100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635782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899582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3312015" y="1385293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※10</a:t>
            </a:r>
            <a:r>
              <a:rPr lang="ja-JP" altLang="en-US" sz="1000"/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7823624" y="1286913"/>
            <a:ext cx="498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1or10</a:t>
            </a:r>
            <a:endParaRPr lang="ja-JP" altLang="en-US" sz="1000"/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101813" y="-1077155"/>
            <a:ext cx="3329" cy="525871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6899718" y="1023759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/>
              <a:t>もう</a:t>
            </a:r>
            <a:r>
              <a:rPr lang="en-US" altLang="ja-JP" sz="1000"/>
              <a:t>1</a:t>
            </a:r>
            <a:r>
              <a:rPr lang="ja-JP" altLang="en-US" sz="1000"/>
              <a:t>回ひく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278202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37716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773283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932" y="44568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4214643" y="2355943"/>
            <a:ext cx="494616" cy="8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コネクタ: カギ線 44">
            <a:extLst>
              <a:ext uri="{FF2B5EF4-FFF2-40B4-BE49-F238E27FC236}">
                <a16:creationId xmlns:a16="http://schemas.microsoft.com/office/drawing/2014/main" id="{FE6C0361-6D37-4F90-950D-003DA1AC885F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033683" y="3183971"/>
            <a:ext cx="3941678" cy="2906059"/>
          </a:xfrm>
          <a:prstGeom prst="bentConnector4">
            <a:avLst>
              <a:gd name="adj1" fmla="val 240"/>
              <a:gd name="adj2" fmla="val 111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3726403" y="3207851"/>
            <a:ext cx="1275157" cy="12227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042762" y="6090472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アイテム詳細ウィンドウ</a:t>
            </a:r>
            <a:endParaRPr lang="en-US" altLang="ja-JP" sz="900">
              <a:latin typeface="+mn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18" y="1550537"/>
            <a:ext cx="916536" cy="1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35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pic>
        <p:nvPicPr>
          <p:cNvPr id="16" name="図 15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CA4D1D72-0351-452F-AB67-C8A69708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9" y="4460853"/>
            <a:ext cx="921647" cy="1640921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249065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/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●画面遷移　無料ガチャ</a:t>
            </a:r>
            <a:endParaRPr kumimoji="1" lang="en-US" altLang="ja-JP" sz="1400" b="1" dirty="0">
              <a:latin typeface="+mn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84942" y="3199107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ガチャトップ画面</a:t>
            </a:r>
            <a:endParaRPr lang="en-US" altLang="ja-JP" sz="900">
              <a:latin typeface="+mn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4709023" y="3209848"/>
            <a:ext cx="1619982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ガチャ結果一覧画面</a:t>
            </a:r>
            <a:endParaRPr lang="en-US" altLang="ja-JP" sz="1000">
              <a:latin typeface="+mn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2313344" y="3271727"/>
            <a:ext cx="12607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ガチャ演出画面</a:t>
            </a:r>
            <a:endParaRPr lang="en-US" altLang="ja-JP" sz="900">
              <a:latin typeface="+mn-ea"/>
            </a:endParaRPr>
          </a:p>
          <a:p>
            <a:r>
              <a:rPr lang="en-US" altLang="ja-JP" sz="800">
                <a:latin typeface="+mn-ea"/>
              </a:rPr>
              <a:t>※</a:t>
            </a:r>
            <a:r>
              <a:rPr lang="ja-JP" altLang="en-US" sz="800">
                <a:latin typeface="+mn-ea"/>
              </a:rPr>
              <a:t>要相談</a:t>
            </a:r>
            <a:endParaRPr lang="en-US" altLang="ja-JP" sz="900">
              <a:latin typeface="+mn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1569764" y="6098964"/>
            <a:ext cx="14733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ガチャ詳細ダイアログ</a:t>
            </a:r>
            <a:endParaRPr lang="en-US" altLang="ja-JP" sz="900">
              <a:latin typeface="+mn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16" idx="1"/>
          </p:cNvCxnSpPr>
          <p:nvPr/>
        </p:nvCxnSpPr>
        <p:spPr>
          <a:xfrm rot="16200000" flipH="1">
            <a:off x="37563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1948272" y="2098341"/>
            <a:ext cx="38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18679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</a:rPr>
              <a:t>FI</a:t>
            </a:r>
            <a:endParaRPr lang="ja-JP" altLang="en-US" sz="100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93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3584972" y="3233211"/>
            <a:ext cx="155952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n-ea"/>
              </a:rPr>
              <a:t>獲得カード表示画面</a:t>
            </a:r>
            <a:endParaRPr lang="en-US" altLang="ja-JP" sz="900">
              <a:latin typeface="+mn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4116918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/>
              <a:t>×1or10</a:t>
            </a:r>
            <a:endParaRPr lang="ja-JP" altLang="en-US" sz="100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417182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680982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5552655" y="1286913"/>
            <a:ext cx="603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1or10</a:t>
            </a:r>
            <a:endParaRPr lang="ja-JP" altLang="en-US" sz="1000" dirty="0"/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327123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278202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515856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/>
              <a:t>TR</a:t>
            </a:r>
            <a:r>
              <a:rPr kumimoji="1" lang="ja-JP" altLang="en-US" sz="1000"/>
              <a:t>カード</a:t>
            </a:r>
            <a:endParaRPr kumimoji="1" lang="en-US" altLang="ja-JP" sz="1000"/>
          </a:p>
          <a:p>
            <a:pPr algn="ctr"/>
            <a:r>
              <a:rPr kumimoji="1" lang="ja-JP" altLang="en-US" sz="1000"/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551423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149776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8" y="1550537"/>
            <a:ext cx="916536" cy="1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 b="1"/>
                <a:t>ラインナップ</a:t>
              </a:r>
              <a:endParaRPr kumimoji="1" lang="ja-JP" altLang="en-US" sz="900" b="1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BC301A7-6470-405C-AE95-138E1C404131}"/>
              </a:ext>
            </a:extLst>
          </p:cNvPr>
          <p:cNvSpPr/>
          <p:nvPr/>
        </p:nvSpPr>
        <p:spPr>
          <a:xfrm>
            <a:off x="150921" y="416014"/>
            <a:ext cx="8892013" cy="564629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2020.01.28</a:t>
            </a:r>
          </a:p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削除</a:t>
            </a: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8598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●ガチャトップ画面</a:t>
            </a:r>
            <a:endParaRPr kumimoji="1" lang="en-US" altLang="ja-JP" sz="1400" b="1" dirty="0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23812"/>
              </p:ext>
            </p:extLst>
          </p:nvPr>
        </p:nvGraphicFramePr>
        <p:xfrm>
          <a:off x="3912577" y="928043"/>
          <a:ext cx="5112602" cy="428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587971" y="5118903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5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601" y="345282"/>
              <a:ext cx="603440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4" y="559394"/>
              <a:ext cx="577055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n-ea"/>
                </a:rPr>
                <a:t>リーダー効果：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n-ea"/>
                </a:rPr>
                <a:t>バトル効果：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05724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●ガチャトップ画面　</a:t>
            </a:r>
            <a:r>
              <a:rPr kumimoji="1" lang="en-US" altLang="ja-JP" sz="1400" b="1" dirty="0">
                <a:solidFill>
                  <a:srgbClr val="FF0000"/>
                </a:solidFill>
                <a:latin typeface="+mn-ea"/>
              </a:rPr>
              <a:t>※</a:t>
            </a:r>
            <a:r>
              <a:rPr kumimoji="1" lang="ja-JP" altLang="en-US" sz="1400" b="1" dirty="0">
                <a:latin typeface="+mn-ea"/>
              </a:rPr>
              <a:t>無料ガチャ</a:t>
            </a:r>
            <a:endParaRPr kumimoji="1" lang="en-US" altLang="ja-JP" sz="1400" b="1" dirty="0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6746"/>
              </p:ext>
            </p:extLst>
          </p:nvPr>
        </p:nvGraphicFramePr>
        <p:xfrm>
          <a:off x="3651168" y="1147941"/>
          <a:ext cx="5112602" cy="28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3924844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/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5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601" y="345282"/>
              <a:ext cx="603440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4" y="559394"/>
              <a:ext cx="577055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n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n-ea"/>
                </a:rPr>
                <a:t>リーダー効果：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n-ea"/>
                </a:rPr>
                <a:t>バトル効果：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/>
              <a:t>あと</a:t>
            </a:r>
            <a:r>
              <a:rPr kumimoji="1" lang="en-US" altLang="ja-JP" sz="700" dirty="0"/>
              <a:t>23</a:t>
            </a:r>
            <a:r>
              <a:rPr kumimoji="1" lang="ja-JP" altLang="en-US" sz="700" dirty="0"/>
              <a:t>時間</a:t>
            </a:r>
            <a:r>
              <a:rPr kumimoji="1" lang="en-US" altLang="ja-JP" sz="700" dirty="0"/>
              <a:t>59</a:t>
            </a:r>
            <a:r>
              <a:rPr kumimoji="1" lang="ja-JP" altLang="en-US" sz="700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0</TotalTime>
  <Words>2194</Words>
  <Application>Microsoft Office PowerPoint</Application>
  <PresentationFormat>画面に合わせる (4:3)</PresentationFormat>
  <Paragraphs>555</Paragraphs>
  <Slides>16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 </cp:lastModifiedBy>
  <cp:revision>2</cp:revision>
  <dcterms:created xsi:type="dcterms:W3CDTF">2019-06-27T02:30:15Z</dcterms:created>
  <dcterms:modified xsi:type="dcterms:W3CDTF">2020-01-28T10:33:13Z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